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60" r:id="rId2"/>
    <p:sldId id="257" r:id="rId3"/>
    <p:sldId id="258" r:id="rId4"/>
    <p:sldId id="259" r:id="rId5"/>
    <p:sldId id="262" r:id="rId6"/>
    <p:sldId id="265" r:id="rId7"/>
    <p:sldId id="263" r:id="rId8"/>
    <p:sldId id="268" r:id="rId9"/>
    <p:sldId id="267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F2A0C8-22BB-413B-9EA9-A04903237266}" type="datetimeFigureOut">
              <a:rPr lang="ru-RU" smtClean="0"/>
              <a:t>30.11.2018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8BA981-4BA3-4976-8A63-7F5FF37BB427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757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PlaceHolder 1"/>
          <p:cNvSpPr>
            <a:spLocks noGrp="1"/>
          </p:cNvSpPr>
          <p:nvPr>
            <p:ph type="body"/>
          </p:nvPr>
        </p:nvSpPr>
        <p:spPr>
          <a:xfrm>
            <a:off x="679473" y="4777666"/>
            <a:ext cx="5438374" cy="3909182"/>
          </a:xfrm>
          <a:prstGeom prst="rect">
            <a:avLst/>
          </a:prstGeom>
        </p:spPr>
        <p:txBody>
          <a:bodyPr/>
          <a:lstStyle/>
          <a:p>
            <a:endParaRPr lang="ru-RU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5" name="TextShape 2"/>
          <p:cNvSpPr txBox="1"/>
          <p:nvPr/>
        </p:nvSpPr>
        <p:spPr>
          <a:xfrm>
            <a:off x="3849915" y="9429973"/>
            <a:ext cx="2946110" cy="497757"/>
          </a:xfrm>
          <a:prstGeom prst="rect">
            <a:avLst/>
          </a:prstGeom>
          <a:noFill/>
          <a:ln>
            <a:noFill/>
          </a:ln>
        </p:spPr>
        <p:txBody>
          <a:bodyPr lIns="83796" tIns="41898" rIns="83796" bIns="41898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C9BB33-EAB0-4A90-9FF9-F68865E14F70}" type="slidenum">
              <a:rPr kumimoji="0" lang="ru-RU" sz="1100" b="0" i="0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300" b="0" i="0" u="none" strike="noStrike" kern="1200" cap="none" spc="-1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48164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4967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06938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382512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4" name="Рисунок 33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5" name="Рисунок 34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90831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F751C-DF5D-46DF-886E-4D7AD33FB686}" type="slidenum">
              <a:rPr lang="ru-RU" altLang="ru-RU"/>
              <a:pPr>
                <a:defRPr/>
              </a:pPr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84766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80471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05633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75101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04904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58608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93713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57890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78192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ru-RU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текста заголовка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Второй уровень структуры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Третий уровень структуры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Пятый уровень структуры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Шестой уровень структуры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Седьмой уровень структуры</a:t>
            </a:r>
          </a:p>
        </p:txBody>
      </p:sp>
    </p:spTree>
    <p:extLst>
      <p:ext uri="{BB962C8B-B14F-4D97-AF65-F5344CB8AC3E}">
        <p14:creationId xmlns:p14="http://schemas.microsoft.com/office/powerpoint/2010/main" val="534584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263520" y="331920"/>
            <a:ext cx="4984200" cy="822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-1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Times New Roman"/>
                <a:ea typeface="Calibri"/>
              </a:rPr>
              <a:t> </a:t>
            </a:r>
            <a:endParaRPr kumimoji="0" lang="ru-RU" sz="18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CustomShape 2"/>
          <p:cNvSpPr/>
          <p:nvPr/>
        </p:nvSpPr>
        <p:spPr>
          <a:xfrm>
            <a:off x="0" y="1892174"/>
            <a:ext cx="5943599" cy="39180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-1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>
                  <a:solidFill>
                    <a:srgbClr val="FFFFFF"/>
                  </a:solidFill>
                </a:uFill>
                <a:latin typeface="Times New Roman"/>
                <a:ea typeface="Calibri"/>
              </a:rPr>
              <a:t> </a:t>
            </a:r>
            <a:r>
              <a:rPr kumimoji="0" lang="uk-UA" sz="3200" b="1" i="0" u="none" strike="noStrike" kern="1200" cap="none" spc="-1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>
                  <a:solidFill>
                    <a:srgbClr val="FFFFFF"/>
                  </a:solidFill>
                </a:uFill>
                <a:latin typeface="Times New Roman"/>
                <a:ea typeface="Calibri"/>
              </a:rPr>
              <a:t>РОЗМЕЖУВАННЯ ПРЕДМЕТНОЇ ІНСТАНЦІЙНОЇ ТА ТЕРИТОРІАЛЬНОЇ ЮРИСДИКЦІЇ У СПОРАХ, ПОВ</a:t>
            </a:r>
            <a:r>
              <a:rPr kumimoji="0" lang="en-US" sz="3200" b="1" i="0" u="none" strike="noStrike" kern="1200" cap="none" spc="-1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>
                  <a:solidFill>
                    <a:srgbClr val="FFFFFF"/>
                  </a:solidFill>
                </a:uFill>
                <a:latin typeface="Times New Roman"/>
                <a:ea typeface="Calibri"/>
              </a:rPr>
              <a:t>’</a:t>
            </a:r>
            <a:r>
              <a:rPr kumimoji="0" lang="uk-UA" sz="3200" b="1" i="0" u="none" strike="noStrike" kern="1200" cap="none" spc="-1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>
                  <a:solidFill>
                    <a:srgbClr val="FFFFFF"/>
                  </a:solidFill>
                </a:uFill>
                <a:latin typeface="Times New Roman"/>
                <a:ea typeface="Calibri"/>
              </a:rPr>
              <a:t>ЯЗАНИХ </a:t>
            </a:r>
            <a:r>
              <a:rPr lang="ru-RU" sz="3200" b="1" spc="-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Times New Roman"/>
                <a:ea typeface="Calibri"/>
              </a:rPr>
              <a:t>З ВИБОРЧИМ ПРОЦЕСОМ</a:t>
            </a:r>
            <a:endParaRPr kumimoji="0" lang="ru-RU" sz="3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-1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Times New Roman"/>
                <a:ea typeface="Calibri"/>
              </a:rPr>
              <a:t> </a:t>
            </a:r>
            <a:endParaRPr kumimoji="0" lang="ru-RU" sz="18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3" name="Рисунок 6"/>
          <p:cNvPicPr/>
          <p:nvPr/>
        </p:nvPicPr>
        <p:blipFill>
          <a:blip r:embed="rId3"/>
          <a:stretch/>
        </p:blipFill>
        <p:spPr>
          <a:xfrm>
            <a:off x="5943599" y="0"/>
            <a:ext cx="6248401" cy="6857280"/>
          </a:xfrm>
          <a:prstGeom prst="rect">
            <a:avLst/>
          </a:prstGeom>
          <a:ln>
            <a:noFill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332" y="253999"/>
            <a:ext cx="1965203" cy="1354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653942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7694" y="434566"/>
            <a:ext cx="11778559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14812" y="202198"/>
            <a:ext cx="10443738" cy="11810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</a:t>
            </a:r>
            <a:r>
              <a:rPr kumimoji="0" lang="uk-UA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А  ЮРИСДИКЦІЯ</a:t>
            </a:r>
            <a:endParaRPr kumimoji="0" lang="ru-RU" sz="40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місцеві</a:t>
            </a: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</a:t>
            </a: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суди як </a:t>
            </a:r>
            <a:r>
              <a:rPr kumimoji="0" lang="ru-RU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суди</a:t>
            </a:r>
            <a:endParaRPr kumimoji="0" lang="ru-RU" sz="3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14812" y="1520465"/>
            <a:ext cx="10443738" cy="9747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скарження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бездіяльності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дільничних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виборчих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комісій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дільничних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виборчих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комісій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з референдуму,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членів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комісій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14812" y="2697941"/>
            <a:ext cx="10443738" cy="4523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точнення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списку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виборців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814812" y="3307039"/>
            <a:ext cx="10443738" cy="199439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скарження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бездіяльності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масової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інформаційних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агентств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посадових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службових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творчих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масової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інформаційних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агентств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порушують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законодавство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вибори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референдум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814812" y="5458185"/>
            <a:ext cx="10443738" cy="9976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скарження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бездіяльності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кандидата у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депутати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сільської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селищної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ради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кандидатів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на посаду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сільського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селищного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голови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довірених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                                                                        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ustomShape 2"/>
          <p:cNvSpPr/>
          <p:nvPr/>
        </p:nvSpPr>
        <p:spPr>
          <a:xfrm>
            <a:off x="11099549" y="6462720"/>
            <a:ext cx="1092451" cy="39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Times New Roman"/>
                <a:ea typeface="Times New Roman CYR"/>
              </a:rPr>
              <a:t>Слайд </a:t>
            </a:r>
            <a:r>
              <a:rPr kumimoji="0" lang="en-US" sz="1800" b="0" i="0" u="none" strike="noStrike" kern="1200" cap="none" spc="-1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Times New Roman"/>
                <a:ea typeface="Times New Roman CYR"/>
              </a:rPr>
              <a:t>1</a:t>
            </a:r>
            <a:endParaRPr kumimoji="0" lang="ru-RU" sz="18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9141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6796" y="3087892"/>
            <a:ext cx="11706131" cy="280076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     	Підсудні всі адміністративні справи, крім визначених частиною першою цієї статті (стаття 20 КАСУ).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											</a:t>
            </a:r>
            <a:endParaRPr kumimoji="0" lang="uk-UA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5" name="CustomShape 2"/>
          <p:cNvSpPr/>
          <p:nvPr/>
        </p:nvSpPr>
        <p:spPr>
          <a:xfrm>
            <a:off x="11099549" y="6462720"/>
            <a:ext cx="1092451" cy="39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Times New Roman"/>
                <a:ea typeface="Times New Roman CYR"/>
              </a:rPr>
              <a:t>Слайд </a:t>
            </a:r>
            <a:r>
              <a:rPr kumimoji="0" lang="ru-RU" sz="1800" b="0" i="0" u="none" strike="noStrike" kern="1200" cap="none" spc="-1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Times New Roman"/>
                <a:ea typeface="Times New Roman CYR"/>
              </a:rPr>
              <a:t>2</a:t>
            </a:r>
            <a:endParaRPr kumimoji="0" lang="ru-RU" sz="18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6796" y="739838"/>
            <a:ext cx="11706131" cy="19431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ОКРУЖНИМ АДМІНІСТРАТИВНИМ СУДАМ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9434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13030" y="142654"/>
            <a:ext cx="11259870" cy="113877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ІНСТАНЦІЙНА ПІДСУДНІСТЬ</a:t>
            </a:r>
            <a:endParaRPr kumimoji="0" lang="en-US" sz="40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діють як суди першої інстанції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13031" y="2057400"/>
            <a:ext cx="6648260" cy="140102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КИЇВСЬКИЙ АПЕЛЯЦІЙНИЙ АДМІНІСТРАТИВНИЙ СУД</a:t>
            </a:r>
            <a:endParaRPr kumimoji="0" lang="ru-RU" sz="3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404226" y="2057400"/>
            <a:ext cx="4368674" cy="14010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ВЕРХОВНИЙ СУД</a:t>
            </a:r>
            <a:endParaRPr kumimoji="0" lang="ru-RU" sz="3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15223" y="4198947"/>
            <a:ext cx="3059693" cy="24915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kumimoji="0" lang="uk-UA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скарження </a:t>
            </a:r>
            <a:r>
              <a:rPr kumimoji="0" lang="uk-UA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рішень, дій та бездіяльності </a:t>
            </a:r>
            <a:r>
              <a:rPr kumimoji="0" lang="uk-UA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Центральної виборчої комісії (окрім визначених частиною четвертою цієї статті</a:t>
            </a: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29204" y="4198947"/>
            <a:ext cx="3232087" cy="24915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ій кандидатів на пост Президента України, їх довірених осіб.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УВАГА!!!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Оскарження</a:t>
            </a:r>
            <a:r>
              <a:rPr kumimoji="0" lang="uk-UA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бездіяльності </a:t>
            </a: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кандидатів на пост Президента України КАСУ не передбачена.</a:t>
            </a:r>
            <a:endParaRPr kumimoji="0" lang="uk-UA" sz="20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340851" y="4223266"/>
            <a:ext cx="4368674" cy="18725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становлення </a:t>
            </a:r>
            <a:r>
              <a:rPr kumimoji="0" lang="uk-UA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Центральною виборчою комісією результатів виборів або всеукраїнського </a:t>
            </a: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референдуму.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Стрелка вниз 24"/>
          <p:cNvSpPr/>
          <p:nvPr/>
        </p:nvSpPr>
        <p:spPr>
          <a:xfrm>
            <a:off x="3079546" y="1374138"/>
            <a:ext cx="988619" cy="590550"/>
          </a:xfrm>
          <a:prstGeom prst="downArrow">
            <a:avLst>
              <a:gd name="adj1" fmla="val 50000"/>
              <a:gd name="adj2" fmla="val 32258"/>
            </a:avLst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4" name="CustomShape 2"/>
          <p:cNvSpPr/>
          <p:nvPr/>
        </p:nvSpPr>
        <p:spPr>
          <a:xfrm>
            <a:off x="11099549" y="6462720"/>
            <a:ext cx="1092451" cy="39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Times New Roman"/>
                <a:ea typeface="Times New Roman CYR"/>
              </a:rPr>
              <a:t>Слайд </a:t>
            </a:r>
            <a:r>
              <a:rPr kumimoji="0" lang="ru-RU" sz="1800" b="0" i="0" u="none" strike="noStrike" kern="1200" cap="none" spc="-1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Times New Roman"/>
                <a:ea typeface="Times New Roman CYR"/>
              </a:rPr>
              <a:t>3</a:t>
            </a:r>
            <a:endParaRPr kumimoji="0" lang="ru-RU" sz="18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9094253" y="3545569"/>
            <a:ext cx="988619" cy="590550"/>
          </a:xfrm>
          <a:prstGeom prst="downArrow">
            <a:avLst>
              <a:gd name="adj1" fmla="val 50000"/>
              <a:gd name="adj2" fmla="val 32258"/>
            </a:avLst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7" name="Стрелка вниз 16"/>
          <p:cNvSpPr/>
          <p:nvPr/>
        </p:nvSpPr>
        <p:spPr>
          <a:xfrm>
            <a:off x="4989968" y="3551135"/>
            <a:ext cx="988619" cy="590550"/>
          </a:xfrm>
          <a:prstGeom prst="downArrow">
            <a:avLst>
              <a:gd name="adj1" fmla="val 50000"/>
              <a:gd name="adj2" fmla="val 32258"/>
            </a:avLst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8" name="Стрелка вниз 17"/>
          <p:cNvSpPr/>
          <p:nvPr/>
        </p:nvSpPr>
        <p:spPr>
          <a:xfrm>
            <a:off x="1629105" y="3527463"/>
            <a:ext cx="988619" cy="590550"/>
          </a:xfrm>
          <a:prstGeom prst="downArrow">
            <a:avLst>
              <a:gd name="adj1" fmla="val 50000"/>
              <a:gd name="adj2" fmla="val 32258"/>
            </a:avLst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9" name="Стрелка вниз 18"/>
          <p:cNvSpPr/>
          <p:nvPr/>
        </p:nvSpPr>
        <p:spPr>
          <a:xfrm>
            <a:off x="9094253" y="1374138"/>
            <a:ext cx="988619" cy="590550"/>
          </a:xfrm>
          <a:prstGeom prst="downArrow">
            <a:avLst>
              <a:gd name="adj1" fmla="val 50000"/>
              <a:gd name="adj2" fmla="val 32258"/>
            </a:avLst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3554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2015" y="142654"/>
            <a:ext cx="11841933" cy="70788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ТЕРИТОРІАЛЬНА ПІДСУДНІСТЬ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2015" y="1760082"/>
            <a:ext cx="2213570" cy="40975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Окружний</a:t>
            </a:r>
            <a:r>
              <a:rPr kumimoji="0" lang="uk-UA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адміністративний суд або місцевий загальний суд як адміністративний за місцем знаходженням відповідної комісії (</a:t>
            </a:r>
            <a:r>
              <a:rPr kumimoji="0" lang="uk-UA" sz="2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ч.ч</a:t>
            </a:r>
            <a:r>
              <a:rPr kumimoji="0" lang="uk-UA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4, 5 ст. 273, ч. 2 ст. 274 КАСУ).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Стрелка вниз 24"/>
          <p:cNvSpPr/>
          <p:nvPr/>
        </p:nvSpPr>
        <p:spPr>
          <a:xfrm>
            <a:off x="784490" y="1008206"/>
            <a:ext cx="988619" cy="590550"/>
          </a:xfrm>
          <a:prstGeom prst="downArrow">
            <a:avLst>
              <a:gd name="adj1" fmla="val 50000"/>
              <a:gd name="adj2" fmla="val 32258"/>
            </a:avLst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4" name="CustomShape 2"/>
          <p:cNvSpPr/>
          <p:nvPr/>
        </p:nvSpPr>
        <p:spPr>
          <a:xfrm>
            <a:off x="11099549" y="6462720"/>
            <a:ext cx="1092451" cy="39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Times New Roman"/>
                <a:ea typeface="Times New Roman CYR"/>
              </a:rPr>
              <a:t>Слайд </a:t>
            </a:r>
            <a:r>
              <a:rPr kumimoji="0" lang="ru-RU" sz="1800" b="0" i="0" u="none" strike="noStrike" kern="1200" cap="none" spc="-1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Times New Roman"/>
                <a:ea typeface="Times New Roman CYR"/>
              </a:rPr>
              <a:t>4</a:t>
            </a:r>
            <a:endParaRPr kumimoji="0" lang="ru-RU" sz="18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544024" y="1760082"/>
            <a:ext cx="3770766" cy="40975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Окружний</a:t>
            </a:r>
            <a:r>
              <a:rPr kumimoji="0" lang="uk-UA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адміністративний суд або місцевий загальний суд як адміністративний місцем знаходженням органів виконавчої влади органів місцевого самоврядування, засобів масової інформації, інформаційних агентств</a:t>
            </a:r>
            <a:r>
              <a:rPr lang="uk-UA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підприємств, установ організацій</a:t>
            </a:r>
            <a:endParaRPr kumimoji="0" lang="uk-UA" sz="2000" b="0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(ст. 275КАСУ).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473229" y="1760082"/>
            <a:ext cx="1741281" cy="40975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Окружний</a:t>
            </a:r>
            <a:r>
              <a:rPr kumimoji="0" lang="uk-UA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адміністративний суд, територіальна юрисдикція якого поширюється на місто Київ (ч. 3 ст. 276 КАСУ).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8372948" y="1760082"/>
            <a:ext cx="1741281" cy="40975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Місцевий</a:t>
            </a:r>
            <a:r>
              <a:rPr kumimoji="0" lang="uk-UA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загальний суд як адміністративний за місцем знаходження територіальної виборчої комісії, </a:t>
            </a:r>
            <a:r>
              <a:rPr lang="uk-UA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kumimoji="0" lang="uk-UA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ка зареєструвала кандидата (ч. 4 ст. </a:t>
            </a:r>
            <a:r>
              <a:rPr lang="uk-UA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276 КАСУ).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0272667" y="1760082"/>
            <a:ext cx="1741281" cy="40975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Окружний</a:t>
            </a:r>
            <a:r>
              <a:rPr kumimoji="0" lang="uk-UA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адміністративний суд за місцем де ця дія повинна бути вчинена (інші частини ст. 276 КАСУ).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Стрелка вниз 29"/>
          <p:cNvSpPr/>
          <p:nvPr/>
        </p:nvSpPr>
        <p:spPr>
          <a:xfrm>
            <a:off x="3935097" y="1010821"/>
            <a:ext cx="988619" cy="590550"/>
          </a:xfrm>
          <a:prstGeom prst="downArrow">
            <a:avLst>
              <a:gd name="adj1" fmla="val 50000"/>
              <a:gd name="adj2" fmla="val 32258"/>
            </a:avLst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31" name="Стрелка вниз 30"/>
          <p:cNvSpPr/>
          <p:nvPr/>
        </p:nvSpPr>
        <p:spPr>
          <a:xfrm>
            <a:off x="6849559" y="1008206"/>
            <a:ext cx="988619" cy="590550"/>
          </a:xfrm>
          <a:prstGeom prst="downArrow">
            <a:avLst>
              <a:gd name="adj1" fmla="val 50000"/>
              <a:gd name="adj2" fmla="val 32258"/>
            </a:avLst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32" name="Стрелка вниз 31"/>
          <p:cNvSpPr/>
          <p:nvPr/>
        </p:nvSpPr>
        <p:spPr>
          <a:xfrm>
            <a:off x="8749278" y="1008206"/>
            <a:ext cx="988619" cy="590550"/>
          </a:xfrm>
          <a:prstGeom prst="downArrow">
            <a:avLst>
              <a:gd name="adj1" fmla="val 50000"/>
              <a:gd name="adj2" fmla="val 32258"/>
            </a:avLst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33" name="Стрелка вниз 32"/>
          <p:cNvSpPr/>
          <p:nvPr/>
        </p:nvSpPr>
        <p:spPr>
          <a:xfrm>
            <a:off x="10648997" y="1008206"/>
            <a:ext cx="988619" cy="590550"/>
          </a:xfrm>
          <a:prstGeom prst="downArrow">
            <a:avLst>
              <a:gd name="adj1" fmla="val 50000"/>
              <a:gd name="adj2" fmla="val 32258"/>
            </a:avLst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2524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2015" y="142654"/>
            <a:ext cx="11841933" cy="19389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ОСКАРЖЕННЯ ЗА МІСЦЕМ ЗНАХОДЖЕННЯ ВІДПОВІДНОЇ КОМІСІЇ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ч.ч</a:t>
            </a:r>
            <a:r>
              <a:rPr kumimoji="0" lang="uk-UA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4,5 ст. 273, ч. 2 ст. 274 КАСУ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2013" y="2844427"/>
            <a:ext cx="5667472" cy="10313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ОКРУЖНИЙ АДМІНІСТРАТИВНИЙ СУД</a:t>
            </a:r>
            <a:endParaRPr kumimoji="0" lang="ru-RU" sz="3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CustomShape 2"/>
          <p:cNvSpPr/>
          <p:nvPr/>
        </p:nvSpPr>
        <p:spPr>
          <a:xfrm>
            <a:off x="11099549" y="6462720"/>
            <a:ext cx="1092451" cy="39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Times New Roman"/>
                <a:ea typeface="Times New Roman CYR"/>
              </a:rPr>
              <a:t>Слайд </a:t>
            </a:r>
            <a:r>
              <a:rPr lang="ru-RU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 CYR"/>
              </a:rPr>
              <a:t>5</a:t>
            </a:r>
            <a:endParaRPr kumimoji="0" lang="ru-RU" sz="18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Стрелка вниз 32"/>
          <p:cNvSpPr/>
          <p:nvPr/>
        </p:nvSpPr>
        <p:spPr>
          <a:xfrm>
            <a:off x="2511440" y="2203515"/>
            <a:ext cx="988619" cy="550195"/>
          </a:xfrm>
          <a:prstGeom prst="downArrow">
            <a:avLst>
              <a:gd name="adj1" fmla="val 50000"/>
              <a:gd name="adj2" fmla="val 32258"/>
            </a:avLst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047713" y="2844427"/>
            <a:ext cx="5966233" cy="10313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МІСЦЕВИЙ ЗАГАЛЬНИЙ СУД ЯК АДМІНІСТРАТИВНИЙ</a:t>
            </a:r>
            <a:endParaRPr kumimoji="0" lang="ru-RU" sz="3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72013" y="3966520"/>
            <a:ext cx="5667472" cy="27495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uk-UA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Рішення,</a:t>
            </a:r>
            <a:r>
              <a:rPr kumimoji="0" lang="uk-UA" sz="20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дії чи бездіяльність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uk-UA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територіальних (окружних) виборчих комісій щодо підготовки та проведення місцевих виборів, виборів Президента України, народних депутатів України;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uk-UA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000" baseline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бласних</a:t>
            </a:r>
            <a:r>
              <a:rPr lang="uk-UA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комісій з референдуму і комісії Автономної Республіки Крим з всеукраїнського референдуму, а також членів цих комісій.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047713" y="3966520"/>
            <a:ext cx="5966233" cy="23501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uk-UA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Рішення, дії чи бездіяльність </a:t>
            </a:r>
            <a:r>
              <a:rPr lang="uk-UA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дільничних виборчих комісій, дільничних комісій з референдуму, членів цих комісій;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uk-UA" sz="20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Справи щодо уточнення списку виборців.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Стрелка вниз 18"/>
          <p:cNvSpPr/>
          <p:nvPr/>
        </p:nvSpPr>
        <p:spPr>
          <a:xfrm>
            <a:off x="8536521" y="2203514"/>
            <a:ext cx="988619" cy="550196"/>
          </a:xfrm>
          <a:prstGeom prst="downArrow">
            <a:avLst>
              <a:gd name="adj1" fmla="val 50000"/>
              <a:gd name="adj2" fmla="val 32258"/>
            </a:avLst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9292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2015" y="142654"/>
            <a:ext cx="11841933" cy="317009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ОСКАРЖЕННЯ</a:t>
            </a:r>
            <a:r>
              <a:rPr kumimoji="0" lang="uk-UA" sz="40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ЗА МІСЦЕМ ЗНАХОДЖЕННЯ СУБ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kumimoji="0" lang="uk-UA" sz="40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ЄКТА ВЛАДНИХ ПОВНОВАЖЕНЬ, ЗМІ,ІНФОРМАГЕНСТВ, ПІДПРИЄМСТВ, УСТАНОВ, ОРГАНІЗАЦІЙ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000" b="1" baseline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ч. 3 ст. 275 КАСУ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2013" y="3897614"/>
            <a:ext cx="5667472" cy="10313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ОКРУЖНИЙ АДМІНІСТРАТИВНИЙ СУД</a:t>
            </a:r>
            <a:endParaRPr kumimoji="0" lang="ru-RU" sz="3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CustomShape 2"/>
          <p:cNvSpPr/>
          <p:nvPr/>
        </p:nvSpPr>
        <p:spPr>
          <a:xfrm>
            <a:off x="11099549" y="6462720"/>
            <a:ext cx="1092451" cy="39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Times New Roman"/>
                <a:ea typeface="Times New Roman CYR"/>
              </a:rPr>
              <a:t>Слайд </a:t>
            </a:r>
            <a:r>
              <a:rPr kumimoji="0" lang="ru-RU" sz="1800" b="0" i="0" u="none" strike="noStrike" kern="1200" cap="none" spc="-1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Times New Roman"/>
                <a:ea typeface="Times New Roman CYR"/>
              </a:rPr>
              <a:t>6</a:t>
            </a:r>
            <a:endParaRPr kumimoji="0" lang="ru-RU" sz="18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Стрелка вниз 32"/>
          <p:cNvSpPr/>
          <p:nvPr/>
        </p:nvSpPr>
        <p:spPr>
          <a:xfrm>
            <a:off x="2511439" y="3380239"/>
            <a:ext cx="988619" cy="413995"/>
          </a:xfrm>
          <a:prstGeom prst="downArrow">
            <a:avLst>
              <a:gd name="adj1" fmla="val 50000"/>
              <a:gd name="adj2" fmla="val 32258"/>
            </a:avLst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047709" y="3910403"/>
            <a:ext cx="5966233" cy="101858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МІСЦЕВИЙ ЗАГАЛЬНИЙ СУД ЯК АДМІНІСТРАТИВНИЙ</a:t>
            </a:r>
            <a:endParaRPr kumimoji="0" lang="ru-RU" sz="3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72013" y="5114910"/>
            <a:ext cx="5667472" cy="13478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Рішень, дій чи бездіяльності  </a:t>
            </a:r>
            <a:r>
              <a:rPr lang="uk-UA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 виконавчої влади, органів місцевого самоврядування, їх посадових та службових осіб.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047710" y="5116155"/>
            <a:ext cx="5966233" cy="134780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Дій чи бездіяльності  </a:t>
            </a: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 масової інформації, інформаційних </a:t>
            </a:r>
            <a:r>
              <a:rPr kumimoji="0" lang="uk-UA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агенств</a:t>
            </a:r>
            <a:r>
              <a:rPr kumimoji="0" lang="uk-UA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підприємств, установ, організацій, їхніх посадових та службових осіб, творчих працівників.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трелка вниз 20"/>
          <p:cNvSpPr/>
          <p:nvPr/>
        </p:nvSpPr>
        <p:spPr>
          <a:xfrm>
            <a:off x="8536515" y="3381781"/>
            <a:ext cx="988619" cy="413995"/>
          </a:xfrm>
          <a:prstGeom prst="downArrow">
            <a:avLst>
              <a:gd name="adj1" fmla="val 50000"/>
              <a:gd name="adj2" fmla="val 32258"/>
            </a:avLst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9099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2015" y="142654"/>
            <a:ext cx="11841933" cy="255454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ОСКАРЖЕННЯ ЗА МІСЦЕМ ЗНАХОДЖЕННЯ ТЕРИТОРІАЛЬНОЇ ВИБОРЧОЇ КОМІСІЇ, ЯКА ЗАРЕЄСТРУВАЛА КАНДИДАТА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ч. 4 ст. 276 КАСУ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2014" y="3649703"/>
            <a:ext cx="11841933" cy="10313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МІСЦЕВИЙ ЗАГАЛЬНИЙ СУД ЯК АДМІНІСТРАТИВНИЙ </a:t>
            </a:r>
            <a:endParaRPr kumimoji="0" lang="ru-RU" sz="3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CustomShape 2"/>
          <p:cNvSpPr/>
          <p:nvPr/>
        </p:nvSpPr>
        <p:spPr>
          <a:xfrm>
            <a:off x="11099549" y="6462720"/>
            <a:ext cx="1092451" cy="39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Times New Roman"/>
                <a:ea typeface="Times New Roman CYR"/>
              </a:rPr>
              <a:t>Слайд </a:t>
            </a:r>
            <a:r>
              <a:rPr kumimoji="0" lang="ru-RU" sz="1800" b="0" i="0" u="none" strike="noStrike" kern="1200" cap="none" spc="-1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Times New Roman"/>
                <a:ea typeface="Times New Roman CYR"/>
              </a:rPr>
              <a:t>7</a:t>
            </a:r>
            <a:endParaRPr kumimoji="0" lang="ru-RU" sz="18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Стрелка вниз 32"/>
          <p:cNvSpPr/>
          <p:nvPr/>
        </p:nvSpPr>
        <p:spPr>
          <a:xfrm>
            <a:off x="5418485" y="2868651"/>
            <a:ext cx="1348990" cy="609600"/>
          </a:xfrm>
          <a:prstGeom prst="downArrow">
            <a:avLst>
              <a:gd name="adj1" fmla="val 50000"/>
              <a:gd name="adj2" fmla="val 32258"/>
            </a:avLst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72014" y="5475890"/>
            <a:ext cx="11841933" cy="8198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Дій чи бездіяльності</a:t>
            </a:r>
            <a:r>
              <a:rPr kumimoji="0" lang="uk-UA" sz="20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00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кандидата у депутати сільської, селищної ради, кандидатів на посаду сільського, селищного голови, їхніх довірених осіб.</a:t>
            </a:r>
            <a:endParaRPr kumimoji="0" lang="ru-RU" sz="2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5418485" y="4773684"/>
            <a:ext cx="1348990" cy="609600"/>
          </a:xfrm>
          <a:prstGeom prst="downArrow">
            <a:avLst>
              <a:gd name="adj1" fmla="val 50000"/>
              <a:gd name="adj2" fmla="val 32258"/>
            </a:avLst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328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14054" y="691404"/>
            <a:ext cx="5682249" cy="27980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ОКРУЖНИЙ АДМІНІСТРАТИВНИЙ СУД, ТЕРИТОРІАЛЬНА ЮРИСДИКЦІЯ ЯКОГО ПОШИРЮЄТЬСЯ НА МІСТО КИЇВ</a:t>
            </a:r>
            <a:endParaRPr kumimoji="0" lang="ru-RU" sz="3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CustomShape 2"/>
          <p:cNvSpPr/>
          <p:nvPr/>
        </p:nvSpPr>
        <p:spPr>
          <a:xfrm>
            <a:off x="11099549" y="6462720"/>
            <a:ext cx="1092451" cy="39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Times New Roman"/>
                <a:ea typeface="Times New Roman CYR"/>
              </a:rPr>
              <a:t>Слайд </a:t>
            </a:r>
            <a:r>
              <a:rPr kumimoji="0" lang="ru-RU" sz="1800" b="0" i="0" u="none" strike="noStrike" kern="1200" cap="none" spc="-1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Times New Roman"/>
                <a:ea typeface="Times New Roman CYR"/>
              </a:rPr>
              <a:t>8</a:t>
            </a:r>
            <a:endParaRPr kumimoji="0" lang="ru-RU" sz="18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127531" y="691404"/>
            <a:ext cx="5854262" cy="27980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ОКРУЖНИЙ АДМІНІСТРАТИВНИЙ СУД ЗА МІСЦЕМ ВЧИНЕННЯ ДІЇ ЧИ МІСЦЕМ, ДЕ ЦЯ ДІЯ ПОВИННА БУТИ ВЧИНЕНА</a:t>
            </a:r>
            <a:endParaRPr kumimoji="0" lang="ru-RU" sz="3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14053" y="4540467"/>
            <a:ext cx="5682250" cy="14188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Оскарження</a:t>
            </a:r>
            <a:r>
              <a:rPr kumimoji="0" lang="uk-UA" sz="200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sz="20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дій та бездіяльності </a:t>
            </a:r>
            <a:r>
              <a:rPr kumimoji="0" lang="uk-UA" sz="200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ініціативних груп всеукраїнського референдуму, інших </a:t>
            </a:r>
            <a:r>
              <a:rPr kumimoji="0" lang="uk-UA" sz="200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суб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kumimoji="0" lang="uk-UA" sz="200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єктів</a:t>
            </a:r>
            <a:r>
              <a:rPr kumimoji="0" lang="uk-UA" sz="200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ініціювання всеукраїнського референдуму. </a:t>
            </a:r>
            <a:endParaRPr kumimoji="0" lang="ru-RU" sz="2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127531" y="4540467"/>
            <a:ext cx="5854261" cy="14188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Всі інші питання, визначені статтею</a:t>
            </a:r>
            <a:r>
              <a:rPr kumimoji="0" lang="uk-UA" sz="200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276 КАСУ.</a:t>
            </a:r>
            <a:endParaRPr kumimoji="0" lang="ru-RU" sz="2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Стрелка вниз 23"/>
          <p:cNvSpPr/>
          <p:nvPr/>
        </p:nvSpPr>
        <p:spPr>
          <a:xfrm>
            <a:off x="2560868" y="3643432"/>
            <a:ext cx="988619" cy="739381"/>
          </a:xfrm>
          <a:prstGeom prst="downArrow">
            <a:avLst>
              <a:gd name="adj1" fmla="val 50000"/>
              <a:gd name="adj2" fmla="val 32258"/>
            </a:avLst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5" name="Стрелка вниз 24"/>
          <p:cNvSpPr/>
          <p:nvPr/>
        </p:nvSpPr>
        <p:spPr>
          <a:xfrm>
            <a:off x="8560351" y="3643432"/>
            <a:ext cx="988619" cy="739381"/>
          </a:xfrm>
          <a:prstGeom prst="downArrow">
            <a:avLst>
              <a:gd name="adj1" fmla="val 50000"/>
              <a:gd name="adj2" fmla="val 32258"/>
            </a:avLst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4182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</TotalTime>
  <Words>609</Words>
  <Application>Microsoft Office PowerPoint</Application>
  <PresentationFormat>Широкий екран</PresentationFormat>
  <Paragraphs>83</Paragraphs>
  <Slides>9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7" baseType="lpstr">
      <vt:lpstr>Arial</vt:lpstr>
      <vt:lpstr>Calibri</vt:lpstr>
      <vt:lpstr>DejaVu Sans</vt:lpstr>
      <vt:lpstr>Symbol</vt:lpstr>
      <vt:lpstr>Times New Roman</vt:lpstr>
      <vt:lpstr>Times New Roman CYR</vt:lpstr>
      <vt:lpstr>Wingdings</vt:lpstr>
      <vt:lpstr>Office Theme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Олена А. Губська</cp:lastModifiedBy>
  <cp:revision>24</cp:revision>
  <dcterms:created xsi:type="dcterms:W3CDTF">2018-11-28T19:20:27Z</dcterms:created>
  <dcterms:modified xsi:type="dcterms:W3CDTF">2018-11-30T13:17:32Z</dcterms:modified>
</cp:coreProperties>
</file>