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0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2817" autoAdjust="0"/>
  </p:normalViewPr>
  <p:slideViewPr>
    <p:cSldViewPr snapToGrid="0">
      <p:cViewPr varScale="1">
        <p:scale>
          <a:sx n="53" d="100"/>
          <a:sy n="53" d="100"/>
        </p:scale>
        <p:origin x="854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urt.gov.u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</a:t>
            </a:r>
            <a:r>
              <a:rPr lang="uk-UA" b="1" dirty="0"/>
              <a:t>о</a:t>
            </a:r>
            <a:r>
              <a:rPr lang="ru-RU" b="1" dirty="0" err="1" smtClean="0"/>
              <a:t>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організації</a:t>
            </a:r>
            <a:r>
              <a:rPr lang="ru-RU" b="1" dirty="0" smtClean="0"/>
              <a:t> </a:t>
            </a:r>
            <a:r>
              <a:rPr lang="ru-RU" b="1" dirty="0" err="1"/>
              <a:t>роботи</a:t>
            </a:r>
            <a:r>
              <a:rPr lang="ru-RU" b="1" dirty="0"/>
              <a:t> суду </a:t>
            </a:r>
            <a:r>
              <a:rPr lang="ru-RU" b="1" dirty="0" err="1"/>
              <a:t>під</a:t>
            </a:r>
            <a:r>
              <a:rPr lang="ru-RU" b="1" dirty="0"/>
              <a:t> час </a:t>
            </a:r>
            <a:r>
              <a:rPr lang="ru-RU" b="1" dirty="0" err="1"/>
              <a:t>виборчого</a:t>
            </a:r>
            <a:r>
              <a:rPr lang="ru-RU" b="1" dirty="0"/>
              <a:t> </a:t>
            </a:r>
            <a:r>
              <a:rPr lang="uk-UA" b="1" dirty="0" smtClean="0"/>
              <a:t>процесу</a:t>
            </a:r>
            <a:endParaRPr lang="uk-U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/>
              <a:t>зі</a:t>
            </a:r>
            <a:r>
              <a:rPr lang="ru-RU" dirty="0"/>
              <a:t> ЗМІ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8799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018182" cy="4601183"/>
          </a:xfrm>
        </p:spPr>
        <p:txBody>
          <a:bodyPr/>
          <a:lstStyle/>
          <a:p>
            <a:r>
              <a:rPr lang="uk-UA" dirty="0" smtClean="0"/>
              <a:t>Транслювання судового засідання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Здійснюється на веб-порталі Судова влада України </a:t>
            </a:r>
            <a:r>
              <a:rPr lang="en-US" dirty="0">
                <a:hlinkClick r:id="rId2"/>
              </a:rPr>
              <a:t>https://court.gov.ua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uk-UA" dirty="0" smtClean="0"/>
              <a:t>Необхідно направити лист на адресу ДП «Інформаційні судові системи» не пізніше як за три робочі  дні до судового засідання (лист ДСА України від 14.03.2016 №15-1924\16).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234" y="2846894"/>
            <a:ext cx="5417878" cy="304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735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Відповідальні працівники  Шостого ААС 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Повідомити про надходження апеляційних скарг, узгодити порядок направлення справ </a:t>
            </a:r>
            <a:r>
              <a:rPr lang="uk-UA" dirty="0"/>
              <a:t>до суду апеляційної інстанції </a:t>
            </a:r>
            <a:r>
              <a:rPr lang="uk-UA" dirty="0" smtClean="0"/>
              <a:t> і їх повернення можна з відповідальними працівниками </a:t>
            </a:r>
            <a:r>
              <a:rPr lang="uk-UA" b="1" dirty="0" smtClean="0">
                <a:solidFill>
                  <a:srgbClr val="0070C0"/>
                </a:solidFill>
              </a:rPr>
              <a:t>Шостого ААС: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Розпорядженням голови суду будуть створені робочі групи з надання методичної допомоги судам першої інстанції.</a:t>
            </a:r>
            <a:endParaRPr lang="uk-UA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780375"/>
              </p:ext>
            </p:extLst>
          </p:nvPr>
        </p:nvGraphicFramePr>
        <p:xfrm>
          <a:off x="3869268" y="2633904"/>
          <a:ext cx="7197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575">
                  <a:extLst>
                    <a:ext uri="{9D8B030D-6E8A-4147-A177-3AD203B41FA5}">
                      <a16:colId xmlns:a16="http://schemas.microsoft.com/office/drawing/2014/main" val="4042047287"/>
                    </a:ext>
                  </a:extLst>
                </a:gridCol>
                <a:gridCol w="2611225">
                  <a:extLst>
                    <a:ext uri="{9D8B030D-6E8A-4147-A177-3AD203B41FA5}">
                      <a16:colId xmlns:a16="http://schemas.microsoft.com/office/drawing/2014/main" val="1004532592"/>
                    </a:ext>
                  </a:extLst>
                </a:gridCol>
              </a:tblGrid>
              <a:tr h="373843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Заступник керівника апарату суду </a:t>
                      </a:r>
                      <a:r>
                        <a:rPr lang="uk-UA" sz="2000" b="1" dirty="0" err="1" smtClean="0"/>
                        <a:t>Квятковська</a:t>
                      </a:r>
                      <a:r>
                        <a:rPr lang="uk-UA" sz="2000" b="1" dirty="0" smtClean="0"/>
                        <a:t> Катерина Юріївна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uk-UA" sz="2000" b="1" dirty="0" smtClean="0">
                          <a:solidFill>
                            <a:schemeClr val="bg1"/>
                          </a:solidFill>
                        </a:rPr>
                        <a:t>067) 997-69-66</a:t>
                      </a:r>
                    </a:p>
                    <a:p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297976"/>
                  </a:ext>
                </a:extLst>
              </a:tr>
              <a:tr h="373843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Начальник відділу </a:t>
                      </a:r>
                    </a:p>
                    <a:p>
                      <a:r>
                        <a:rPr lang="uk-UA" sz="2000" b="1" dirty="0" smtClean="0"/>
                        <a:t>Черняхівська Світлана Геннадіївна 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/>
                        <a:t>(</a:t>
                      </a:r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097) 567-00-15</a:t>
                      </a:r>
                    </a:p>
                    <a:p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631871"/>
                  </a:ext>
                </a:extLst>
              </a:tr>
              <a:tr h="373843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Заступник начальника відділу </a:t>
                      </a:r>
                      <a:r>
                        <a:rPr lang="uk-UA" sz="2000" b="1" dirty="0" smtClean="0"/>
                        <a:t>Добрянський Микола Миколайович 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/>
                        <a:t>(</a:t>
                      </a:r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067) 801-02-53</a:t>
                      </a:r>
                    </a:p>
                    <a:p>
                      <a:endParaRPr lang="uk-U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061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26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Забезпечення своєчасного розгляду виборчих справ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/>
              <a:t>Забезпечення можливості подати апеляційну скаргу (були відсутні відповідальні чергові в суді першої інстанції);</a:t>
            </a:r>
          </a:p>
          <a:p>
            <a:r>
              <a:rPr lang="uk-UA" sz="2400" dirty="0" smtClean="0"/>
              <a:t>Невідкладна передача справ до суду апеляційної інстанції (у деяких випадках справи передавалися після закінчення строку їх розгляду);</a:t>
            </a:r>
          </a:p>
          <a:p>
            <a:r>
              <a:rPr lang="uk-UA" sz="2400" dirty="0" smtClean="0"/>
              <a:t>Забезпечення прийому справи після апеляційного розгляду (у разі скасування судового рішення).</a:t>
            </a:r>
          </a:p>
          <a:p>
            <a:endParaRPr lang="uk-UA" dirty="0" smtClean="0"/>
          </a:p>
          <a:p>
            <a:pPr marL="0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61555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Організаційно-розпорядчі документи	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Наказ (и) голови суду про </a:t>
            </a:r>
            <a:r>
              <a:rPr lang="ru-RU" sz="2400" dirty="0" smtClean="0"/>
              <a:t>  </a:t>
            </a:r>
            <a:r>
              <a:rPr lang="uk-UA" sz="2400" dirty="0" smtClean="0"/>
              <a:t>організаційні заходи на період виборчого процесу та чергування працівників суду;</a:t>
            </a:r>
          </a:p>
          <a:p>
            <a:r>
              <a:rPr lang="uk-UA" sz="2400" dirty="0" smtClean="0"/>
              <a:t>Наказ (и) керівника апарату суду про затвердження графіку чергування, визначення відповідальних осіб за своєчасний прийом, реєстрацію, розподіл та передачу адміністративних справ, їх своєчасне повернення в суди першої інстанції;</a:t>
            </a:r>
          </a:p>
          <a:p>
            <a:r>
              <a:rPr lang="uk-UA" sz="2400" dirty="0" smtClean="0"/>
              <a:t>Лист до судів першої інстанції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2707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Організаційні заходи на період виборчого процесу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840" y="864108"/>
            <a:ext cx="7315200" cy="5120640"/>
          </a:xfrm>
        </p:spPr>
        <p:txBody>
          <a:bodyPr/>
          <a:lstStyle/>
          <a:p>
            <a:r>
              <a:rPr lang="uk-UA" sz="2400" dirty="0" smtClean="0"/>
              <a:t>Встановлення на період виборчого процесу особливого режиму роботи для суддів, працівників апарату суду в позаробочий час, святкові, вихідні і неробочі дні, а також напередодні дня виборів та в день виборів;</a:t>
            </a:r>
          </a:p>
          <a:p>
            <a:r>
              <a:rPr lang="uk-UA" sz="2400" dirty="0" smtClean="0"/>
              <a:t>Затвердження Плану основних організаційних заходів щодо забезпечення можливого судового розгляду виборчих справ;</a:t>
            </a:r>
          </a:p>
          <a:p>
            <a:r>
              <a:rPr lang="uk-UA" sz="2400" dirty="0" smtClean="0"/>
              <a:t>Визначення відповідальної особи (керівник апарату </a:t>
            </a:r>
            <a:r>
              <a:rPr lang="uk-UA" sz="2400" dirty="0" smtClean="0"/>
              <a:t>суду) </a:t>
            </a:r>
            <a:r>
              <a:rPr lang="uk-UA" sz="2400" dirty="0" smtClean="0"/>
              <a:t>за організацію роботи апарату суду під час виборчого процесу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411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056338" cy="4601183"/>
          </a:xfrm>
        </p:spPr>
        <p:txBody>
          <a:bodyPr/>
          <a:lstStyle/>
          <a:p>
            <a:r>
              <a:rPr lang="uk-UA" dirty="0" smtClean="0"/>
              <a:t>План заходів </a:t>
            </a:r>
            <a:endParaRPr lang="uk-U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575589"/>
              </p:ext>
            </p:extLst>
          </p:nvPr>
        </p:nvGraphicFramePr>
        <p:xfrm>
          <a:off x="3868738" y="706265"/>
          <a:ext cx="7315200" cy="5436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376">
                  <a:extLst>
                    <a:ext uri="{9D8B030D-6E8A-4147-A177-3AD203B41FA5}">
                      <a16:colId xmlns:a16="http://schemas.microsoft.com/office/drawing/2014/main" val="313739140"/>
                    </a:ext>
                  </a:extLst>
                </a:gridCol>
                <a:gridCol w="4971824">
                  <a:extLst>
                    <a:ext uri="{9D8B030D-6E8A-4147-A177-3AD203B41FA5}">
                      <a16:colId xmlns:a16="http://schemas.microsoft.com/office/drawing/2014/main" val="318645653"/>
                    </a:ext>
                  </a:extLst>
                </a:gridCol>
              </a:tblGrid>
              <a:tr h="2601686">
                <a:tc>
                  <a:txBody>
                    <a:bodyPr/>
                    <a:lstStyle/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Підготовка проектів організаційно-розпорядчих документів </a:t>
                      </a:r>
                      <a:endParaRPr lang="uk-U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Визначити наказом відповідальних осіб за організацію роботи суду під час виборчого процесу.</a:t>
                      </a:r>
                    </a:p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Скласти та затвердити графік чергування працівників апарату суду та встановити їх чергування в позаробочий час, святкові, неробочі та вихідні дні з  11 березня 2017 року і до завершення виборчого процесу</a:t>
                      </a:r>
                      <a:endParaRPr lang="uk-UA" sz="1200" b="0" kern="50" dirty="0">
                        <a:effectLst/>
                        <a:latin typeface="Liberation Serif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570447"/>
                  </a:ext>
                </a:extLst>
              </a:tr>
              <a:tr h="2601686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Підготувати необхідні матеріали інформаційного характеру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Оновити: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пам’ятку для працівників апарату суду, працівників охорони щодо взаємодії з журналістами під час виборчого процесу;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пам’ятку чергового працівника апарату  суду на період виборчого процесу;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пам’ятку для працівників ЗМІ щодо особливостей висвітлення судового розгляду справ у залі судового засідання</a:t>
                      </a: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749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83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заходів</a:t>
            </a:r>
            <a:endParaRPr lang="uk-U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643994"/>
              </p:ext>
            </p:extLst>
          </p:nvPr>
        </p:nvGraphicFramePr>
        <p:xfrm>
          <a:off x="3868738" y="452628"/>
          <a:ext cx="7612062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0176">
                  <a:extLst>
                    <a:ext uri="{9D8B030D-6E8A-4147-A177-3AD203B41FA5}">
                      <a16:colId xmlns:a16="http://schemas.microsoft.com/office/drawing/2014/main" val="3055921122"/>
                    </a:ext>
                  </a:extLst>
                </a:gridCol>
                <a:gridCol w="5471886">
                  <a:extLst>
                    <a:ext uri="{9D8B030D-6E8A-4147-A177-3AD203B41FA5}">
                      <a16:colId xmlns:a16="http://schemas.microsoft.com/office/drawing/2014/main" val="1877148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Провести навчання із працівниками апарату суду, які чергують відповідно до затвердженого графіку</a:t>
                      </a:r>
                      <a:endParaRPr lang="uk-U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Ознайомити працівників апарату суду із нормативно-правовими актами, що стосуються виборчого процесу</a:t>
                      </a:r>
                    </a:p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Провести позаплановий інструктаж щодо роботи в КП «ДСС»</a:t>
                      </a:r>
                      <a:endParaRPr lang="uk-UA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228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Підготувати матеріально-технічну базу та зали судових засідань, необхідні для розгляду справ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1.Здійснити перевірку засобів протипожежної безпеки та схем евакуації на випадок виникнення надзвичайних ситуацій.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Підготувати до відправлення правосуддя зали судових засідань.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Забезпечити ефективну та безперебійну роботу комп’ютерної та офісної техніки, технічних засобів фіксації судового процесу.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Забезпечити суддів необхідними витратними матеріалами для відправлення правосуддя.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Забезпечити своєчасне відправлення кореспонденції.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Забезпечити своєчасну передачу справ за належністю.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58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556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заходів</a:t>
            </a:r>
            <a:endParaRPr lang="uk-U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551854"/>
              </p:ext>
            </p:extLst>
          </p:nvPr>
        </p:nvGraphicFramePr>
        <p:xfrm>
          <a:off x="3821604" y="668030"/>
          <a:ext cx="7315200" cy="5412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8755">
                  <a:extLst>
                    <a:ext uri="{9D8B030D-6E8A-4147-A177-3AD203B41FA5}">
                      <a16:colId xmlns:a16="http://schemas.microsoft.com/office/drawing/2014/main" val="4025518641"/>
                    </a:ext>
                  </a:extLst>
                </a:gridCol>
                <a:gridCol w="3906445">
                  <a:extLst>
                    <a:ext uri="{9D8B030D-6E8A-4147-A177-3AD203B41FA5}">
                      <a16:colId xmlns:a16="http://schemas.microsoft.com/office/drawing/2014/main" val="2701918483"/>
                    </a:ext>
                  </a:extLst>
                </a:gridCol>
              </a:tblGrid>
              <a:tr h="2182362">
                <a:tc>
                  <a:txBody>
                    <a:bodyPr/>
                    <a:lstStyle/>
                    <a:p>
                      <a:r>
                        <a:rPr lang="uk-UA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Ужити заходів щодо забезпечення безпеки працівників суду та учасників виборчого процесу</a:t>
                      </a:r>
                      <a:endParaRPr lang="uk-U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Погодити дії з відповідними підрозділами органів внутрішніх справ (національної гвардії) щодо забезпечення охорони суду, суддів та працівників апарату суду на період виборчого процесу.</a:t>
                      </a: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003886"/>
                  </a:ext>
                </a:extLst>
              </a:tr>
              <a:tr h="3229896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Інформаційні заходи та заходи щодо взаємодії із ЗМІ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Розмістити на офіційній  веб-сторінці суду та інформаційних стендах необхідну інформацію щодо роботи суду у період виборчого процесу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Своєчасно організовувати трансляцію судових засідань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Здійснювати оповіщення сторін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розгляд справи через веб-сайт суду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89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30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Розпорядження про чергування  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/>
              <a:t>Судді, та їх помічники, секретарі судового засідання до закінчення виборчого процесу, чергують цілодобово в телефонному режимі, у тому числі у святкові, вихідні і неробочі дні, а також напередодні дня виборів та в день виборів.</a:t>
            </a:r>
          </a:p>
          <a:p>
            <a:endParaRPr lang="uk-UA" sz="2400" dirty="0" smtClean="0"/>
          </a:p>
          <a:p>
            <a:r>
              <a:rPr lang="uk-UA" sz="2400" dirty="0" smtClean="0"/>
              <a:t>Суддям, та їх помічникам, секретарям судового засідання до закінчення виборчого процесу організовувати свою роботу таким чином, щоб у випадку надходження справ, пов’язаних з виборчим процесом, судді-доповідачі були готові негайно отримати розподілені на них адміністративні справи, а колегії суддів – розглянути вказані справи у встановлені законом строки.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7740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Гарантії та компенсації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</a:rPr>
              <a:t>Суддям</a:t>
            </a:r>
            <a:r>
              <a:rPr lang="uk-UA" sz="2400" dirty="0" smtClean="0"/>
              <a:t>: надання іншого дня відпочинку протягом строку, встановленого наказом голови суду;</a:t>
            </a:r>
          </a:p>
          <a:p>
            <a:r>
              <a:rPr lang="uk-UA" sz="2400" b="1" dirty="0" smtClean="0">
                <a:solidFill>
                  <a:srgbClr val="0070C0"/>
                </a:solidFill>
              </a:rPr>
              <a:t>Працівникам апарату (державним службовцям)</a:t>
            </a:r>
            <a:r>
              <a:rPr lang="uk-UA" sz="2400" dirty="0" smtClean="0"/>
              <a:t>: надання іншого дня відпочинку протягом місяця (ст. 56 Закону України «Про державну службу»);</a:t>
            </a:r>
          </a:p>
          <a:p>
            <a:r>
              <a:rPr lang="uk-UA" sz="2400" b="1" dirty="0" smtClean="0">
                <a:solidFill>
                  <a:srgbClr val="0070C0"/>
                </a:solidFill>
              </a:rPr>
              <a:t>Працівникам апарату (патронатна служба)</a:t>
            </a:r>
            <a:r>
              <a:rPr lang="uk-UA" sz="2400" dirty="0" smtClean="0"/>
              <a:t>: </a:t>
            </a:r>
            <a:r>
              <a:rPr lang="uk-UA" sz="2400" dirty="0"/>
              <a:t>надання іншого дня відпочинку протягом строку, встановленого наказом голови </a:t>
            </a:r>
            <a:r>
              <a:rPr lang="uk-UA" sz="2400" dirty="0" smtClean="0"/>
              <a:t>суду.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7589415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117</TotalTime>
  <Words>726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SimSun</vt:lpstr>
      <vt:lpstr>Arial</vt:lpstr>
      <vt:lpstr>Corbel</vt:lpstr>
      <vt:lpstr>Liberation Serif</vt:lpstr>
      <vt:lpstr>Wingdings 2</vt:lpstr>
      <vt:lpstr>Frame</vt:lpstr>
      <vt:lpstr>Особливості організації роботи суду під час виборчого процесу</vt:lpstr>
      <vt:lpstr>Забезпечення своєчасного розгляду виборчих справ</vt:lpstr>
      <vt:lpstr>Організаційно-розпорядчі документи </vt:lpstr>
      <vt:lpstr>Організаційні заходи на період виборчого процесу</vt:lpstr>
      <vt:lpstr>План заходів </vt:lpstr>
      <vt:lpstr>План заходів</vt:lpstr>
      <vt:lpstr>План заходів</vt:lpstr>
      <vt:lpstr>Розпорядження про чергування  </vt:lpstr>
      <vt:lpstr>Гарантії та компенсації</vt:lpstr>
      <vt:lpstr>Транслювання судового засідання</vt:lpstr>
      <vt:lpstr>Відповідальні працівники  Шостого ААС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Оосбливості організації роботи суду під час виборчого процесу</dc:title>
  <dc:creator>Nickolay</dc:creator>
  <cp:lastModifiedBy>Nickolay</cp:lastModifiedBy>
  <cp:revision>20</cp:revision>
  <dcterms:created xsi:type="dcterms:W3CDTF">2018-11-29T04:41:00Z</dcterms:created>
  <dcterms:modified xsi:type="dcterms:W3CDTF">2018-11-30T07:52:30Z</dcterms:modified>
</cp:coreProperties>
</file>